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18" r:id="rId3"/>
    <p:sldId id="322" r:id="rId4"/>
    <p:sldId id="319" r:id="rId5"/>
    <p:sldId id="320" r:id="rId6"/>
    <p:sldId id="339" r:id="rId7"/>
    <p:sldId id="340" r:id="rId8"/>
    <p:sldId id="341" r:id="rId9"/>
    <p:sldId id="346" r:id="rId10"/>
    <p:sldId id="345" r:id="rId11"/>
    <p:sldId id="347" r:id="rId12"/>
    <p:sldId id="348" r:id="rId13"/>
    <p:sldId id="349" r:id="rId14"/>
    <p:sldId id="337" r:id="rId15"/>
    <p:sldId id="33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pport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6A1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85229" autoAdjust="0"/>
  </p:normalViewPr>
  <p:slideViewPr>
    <p:cSldViewPr>
      <p:cViewPr>
        <p:scale>
          <a:sx n="60" d="100"/>
          <a:sy n="60" d="100"/>
        </p:scale>
        <p:origin x="-380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Corporate Average Fuel Economy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640449438202248"/>
          <c:y val="3.36723919307338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9270676271849"/>
          <c:y val="0.15135033141013304"/>
          <c:w val="0.84100910258558104"/>
          <c:h val="0.605835266439429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Passenger Cars</c:v>
                </c:pt>
              </c:strCache>
            </c:strRef>
          </c:tx>
          <c:spPr>
            <a:ln w="44450"/>
            <a:effectLst>
              <a:outerShdw blurRad="50800" dist="50800" dir="2700000" algn="ctr" rotWithShape="0">
                <a:srgbClr val="000000">
                  <a:alpha val="20000"/>
                </a:srgbClr>
              </a:outerShdw>
            </a:effectLst>
          </c:spPr>
          <c:marker>
            <c:symbol val="none"/>
          </c:marker>
          <c:xVal>
            <c:numRef>
              <c:f>Sheet1!$A$2:$A$18</c:f>
              <c:numCache>
                <c:formatCode>General</c:formatCode>
                <c:ptCount val="1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24.3</c:v>
                </c:pt>
                <c:pt idx="1">
                  <c:v>27.6</c:v>
                </c:pt>
                <c:pt idx="2">
                  <c:v>28</c:v>
                </c:pt>
                <c:pt idx="3">
                  <c:v>28.6</c:v>
                </c:pt>
                <c:pt idx="4">
                  <c:v>28.5</c:v>
                </c:pt>
                <c:pt idx="5">
                  <c:v>30.3</c:v>
                </c:pt>
                <c:pt idx="6">
                  <c:v>33.9</c:v>
                </c:pt>
                <c:pt idx="7">
                  <c:v>37.799999999999997</c:v>
                </c:pt>
                <c:pt idx="8">
                  <c:v>40</c:v>
                </c:pt>
                <c:pt idx="9">
                  <c:v>41.4</c:v>
                </c:pt>
                <c:pt idx="10">
                  <c:v>43</c:v>
                </c:pt>
                <c:pt idx="11">
                  <c:v>44.7</c:v>
                </c:pt>
                <c:pt idx="12">
                  <c:v>46.6</c:v>
                </c:pt>
                <c:pt idx="13">
                  <c:v>48.8</c:v>
                </c:pt>
                <c:pt idx="14">
                  <c:v>51</c:v>
                </c:pt>
                <c:pt idx="15">
                  <c:v>53.5</c:v>
                </c:pt>
                <c:pt idx="16">
                  <c:v>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Light Trucks</c:v>
                </c:pt>
              </c:strCache>
            </c:strRef>
          </c:tx>
          <c:spPr>
            <a:ln w="44450"/>
            <a:effectLst>
              <a:outerShdw blurRad="50800" dist="50800" dir="2700000" algn="ctr" rotWithShape="0">
                <a:srgbClr val="000000">
                  <a:alpha val="20000"/>
                </a:srgbClr>
              </a:outerShdw>
            </a:effectLst>
          </c:spPr>
          <c:marker>
            <c:symbol val="none"/>
          </c:marker>
          <c:xVal>
            <c:numRef>
              <c:f>Sheet1!$A$2:$A$18</c:f>
              <c:numCache>
                <c:formatCode>General</c:formatCode>
                <c:ptCount val="1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xVal>
          <c:yVal>
            <c:numRef>
              <c:f>Sheet1!$C$2:$C$18</c:f>
              <c:numCache>
                <c:formatCode>General</c:formatCode>
                <c:ptCount val="17"/>
                <c:pt idx="0">
                  <c:v>18.5</c:v>
                </c:pt>
                <c:pt idx="1">
                  <c:v>20.7</c:v>
                </c:pt>
                <c:pt idx="2">
                  <c:v>20.8</c:v>
                </c:pt>
                <c:pt idx="3">
                  <c:v>20.5</c:v>
                </c:pt>
                <c:pt idx="4">
                  <c:v>21.3</c:v>
                </c:pt>
                <c:pt idx="5">
                  <c:v>22.1</c:v>
                </c:pt>
                <c:pt idx="6">
                  <c:v>25.2</c:v>
                </c:pt>
                <c:pt idx="7">
                  <c:v>28.8</c:v>
                </c:pt>
                <c:pt idx="8">
                  <c:v>29.4</c:v>
                </c:pt>
                <c:pt idx="9">
                  <c:v>30</c:v>
                </c:pt>
                <c:pt idx="10">
                  <c:v>30.6</c:v>
                </c:pt>
                <c:pt idx="11">
                  <c:v>31.2</c:v>
                </c:pt>
                <c:pt idx="12">
                  <c:v>33.299999999999997</c:v>
                </c:pt>
                <c:pt idx="13">
                  <c:v>34.9</c:v>
                </c:pt>
                <c:pt idx="14">
                  <c:v>36.6</c:v>
                </c:pt>
                <c:pt idx="15">
                  <c:v>38.5</c:v>
                </c:pt>
                <c:pt idx="16">
                  <c:v>40.299999999999997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Cars &amp; Trucks</c:v>
                </c:pt>
              </c:strCache>
            </c:strRef>
          </c:tx>
          <c:spPr>
            <a:ln w="44450"/>
            <a:effectLst>
              <a:outerShdw blurRad="50800" dist="50800" dir="2700000" algn="ctr" rotWithShape="0">
                <a:srgbClr val="000000">
                  <a:alpha val="20000"/>
                </a:srgbClr>
              </a:outerShdw>
            </a:effectLst>
          </c:spPr>
          <c:marker>
            <c:symbol val="none"/>
          </c:marker>
          <c:xVal>
            <c:numRef>
              <c:f>Sheet1!$A$2:$A$18</c:f>
              <c:numCache>
                <c:formatCode>General</c:formatCode>
                <c:ptCount val="1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xVal>
          <c:yVal>
            <c:numRef>
              <c:f>Sheet1!$D$2:$D$18</c:f>
              <c:numCache>
                <c:formatCode>General</c:formatCode>
                <c:ptCount val="17"/>
                <c:pt idx="0">
                  <c:v>23.1</c:v>
                </c:pt>
                <c:pt idx="1">
                  <c:v>25.4</c:v>
                </c:pt>
                <c:pt idx="2">
                  <c:v>25.4</c:v>
                </c:pt>
                <c:pt idx="3">
                  <c:v>24.9</c:v>
                </c:pt>
                <c:pt idx="4">
                  <c:v>24.8</c:v>
                </c:pt>
                <c:pt idx="5">
                  <c:v>25.4</c:v>
                </c:pt>
                <c:pt idx="6">
                  <c:v>29.3</c:v>
                </c:pt>
                <c:pt idx="7">
                  <c:v>34.1</c:v>
                </c:pt>
                <c:pt idx="8">
                  <c:v>35.299999999999997</c:v>
                </c:pt>
                <c:pt idx="9">
                  <c:v>36.4</c:v>
                </c:pt>
                <c:pt idx="10">
                  <c:v>37.5</c:v>
                </c:pt>
                <c:pt idx="11">
                  <c:v>38.799999999999997</c:v>
                </c:pt>
                <c:pt idx="12">
                  <c:v>40.9</c:v>
                </c:pt>
                <c:pt idx="13">
                  <c:v>42.9</c:v>
                </c:pt>
                <c:pt idx="14">
                  <c:v>45</c:v>
                </c:pt>
                <c:pt idx="15">
                  <c:v>47.3</c:v>
                </c:pt>
                <c:pt idx="16">
                  <c:v>49.6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31008"/>
        <c:axId val="155933312"/>
      </c:scatterChart>
      <c:valAx>
        <c:axId val="15593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 smtClean="0"/>
                  <a:t>Model Year</a:t>
                </a:r>
                <a:endParaRPr lang="en-US" sz="12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5933312"/>
        <c:crosses val="autoZero"/>
        <c:crossBetween val="midCat"/>
      </c:valAx>
      <c:valAx>
        <c:axId val="155933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Miles Per Gallon (MPG)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6.1728395061728392E-3"/>
              <c:y val="0.18913764871696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5931008"/>
        <c:crosses val="autoZero"/>
        <c:crossBetween val="midCat"/>
      </c:valAx>
      <c:sp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>
                <a:lumMod val="85000"/>
              </a:schemeClr>
            </a:gs>
          </a:gsLst>
          <a:lin ang="0" scaled="0"/>
        </a:gradFill>
        <a:ln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11DC1-6F70-4475-AE58-3BF3FDEFD7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E3D49-ED6C-4787-986B-870B927EF9B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dirty="0" smtClean="0"/>
            <a:t>Government Fuel Economy &amp; Emission Mandates</a:t>
          </a:r>
          <a:endParaRPr lang="en-US" sz="2800" dirty="0"/>
        </a:p>
      </dgm:t>
    </dgm:pt>
    <dgm:pt modelId="{33636D88-60BC-4406-85F8-87CD23629627}" type="parTrans" cxnId="{536B4DA7-111F-46FF-9192-967AF6D79EE3}">
      <dgm:prSet/>
      <dgm:spPr/>
      <dgm:t>
        <a:bodyPr/>
        <a:lstStyle/>
        <a:p>
          <a:endParaRPr lang="en-US"/>
        </a:p>
      </dgm:t>
    </dgm:pt>
    <dgm:pt modelId="{437F82F6-44BB-408A-81CF-9996F64E74A6}" type="sibTrans" cxnId="{536B4DA7-111F-46FF-9192-967AF6D79EE3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9D714F23-5BE5-42E1-9B0A-689A263D41E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dirty="0" smtClean="0"/>
            <a:t>Changes in Equipment Design &amp; Hardware</a:t>
          </a:r>
          <a:endParaRPr lang="en-US" sz="2800" dirty="0"/>
        </a:p>
      </dgm:t>
    </dgm:pt>
    <dgm:pt modelId="{C5956688-3B2F-4345-A08E-1956E79C632A}" type="parTrans" cxnId="{DAD377C0-6A0D-439B-B509-740697D62095}">
      <dgm:prSet/>
      <dgm:spPr/>
      <dgm:t>
        <a:bodyPr/>
        <a:lstStyle/>
        <a:p>
          <a:endParaRPr lang="en-US"/>
        </a:p>
      </dgm:t>
    </dgm:pt>
    <dgm:pt modelId="{48869563-3C49-4E34-AC29-39A7B5844B54}" type="sibTrans" cxnId="{DAD377C0-6A0D-439B-B509-740697D62095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9BB48DAE-8473-43CC-B44B-7558182184B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dirty="0" smtClean="0"/>
            <a:t>Changes in Fuels &amp; Lubricants</a:t>
          </a:r>
        </a:p>
      </dgm:t>
    </dgm:pt>
    <dgm:pt modelId="{00C6B977-9F3A-4D0A-9A84-1FE7B1CCA304}" type="parTrans" cxnId="{58B60670-6C5B-45F5-ADA3-6DFA88CFB438}">
      <dgm:prSet/>
      <dgm:spPr/>
      <dgm:t>
        <a:bodyPr/>
        <a:lstStyle/>
        <a:p>
          <a:endParaRPr lang="en-US"/>
        </a:p>
      </dgm:t>
    </dgm:pt>
    <dgm:pt modelId="{F4A58C09-6F52-46E1-ADC7-36FE8E566C9F}" type="sibTrans" cxnId="{58B60670-6C5B-45F5-ADA3-6DFA88CFB438}">
      <dgm:prSet/>
      <dgm:spPr/>
      <dgm:t>
        <a:bodyPr/>
        <a:lstStyle/>
        <a:p>
          <a:endParaRPr lang="en-US"/>
        </a:p>
      </dgm:t>
    </dgm:pt>
    <dgm:pt modelId="{B78968F4-F6B1-43DF-B299-7A6AE2574EDC}" type="pres">
      <dgm:prSet presAssocID="{1DF11DC1-6F70-4475-AE58-3BF3FDEFD7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51555-F258-4D79-B034-12004E75308A}" type="pres">
      <dgm:prSet presAssocID="{1DF11DC1-6F70-4475-AE58-3BF3FDEFD775}" presName="dummyMaxCanvas" presStyleCnt="0">
        <dgm:presLayoutVars/>
      </dgm:prSet>
      <dgm:spPr/>
    </dgm:pt>
    <dgm:pt modelId="{FF22C7B0-9CF9-409A-875C-7935710B6669}" type="pres">
      <dgm:prSet presAssocID="{1DF11DC1-6F70-4475-AE58-3BF3FDEFD77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96201-A886-434E-AE70-9142C5214A44}" type="pres">
      <dgm:prSet presAssocID="{1DF11DC1-6F70-4475-AE58-3BF3FDEFD775}" presName="ThreeNodes_2" presStyleLbl="node1" presStyleIdx="1" presStyleCnt="3" custLinFactNeighborX="980" custLinFactNeighborY="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14E45-E2FB-4EEC-9A30-0CABF3A92443}" type="pres">
      <dgm:prSet presAssocID="{1DF11DC1-6F70-4475-AE58-3BF3FDEFD77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1088F-36D6-4407-9CAF-8806BB4BE512}" type="pres">
      <dgm:prSet presAssocID="{1DF11DC1-6F70-4475-AE58-3BF3FDEFD77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E396-28C7-4D4C-BE46-64DA2EE2CD73}" type="pres">
      <dgm:prSet presAssocID="{1DF11DC1-6F70-4475-AE58-3BF3FDEFD77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4F45D-2A2E-4410-8DDA-5AA5FD063D87}" type="pres">
      <dgm:prSet presAssocID="{1DF11DC1-6F70-4475-AE58-3BF3FDEFD77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B8C67-86C0-4A5A-885B-C5711A3A10E0}" type="pres">
      <dgm:prSet presAssocID="{1DF11DC1-6F70-4475-AE58-3BF3FDEFD77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21FB6-C5C1-4E48-A86D-9241D7C8C7BF}" type="pres">
      <dgm:prSet presAssocID="{1DF11DC1-6F70-4475-AE58-3BF3FDEFD77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B66A6-BBDA-4E43-AEEF-151BB70300EE}" type="presOf" srcId="{763E3D49-ED6C-4787-986B-870B927EF9B0}" destId="{FF22C7B0-9CF9-409A-875C-7935710B6669}" srcOrd="0" destOrd="0" presId="urn:microsoft.com/office/officeart/2005/8/layout/vProcess5"/>
    <dgm:cxn modelId="{DAD377C0-6A0D-439B-B509-740697D62095}" srcId="{1DF11DC1-6F70-4475-AE58-3BF3FDEFD775}" destId="{9D714F23-5BE5-42E1-9B0A-689A263D41E9}" srcOrd="1" destOrd="0" parTransId="{C5956688-3B2F-4345-A08E-1956E79C632A}" sibTransId="{48869563-3C49-4E34-AC29-39A7B5844B54}"/>
    <dgm:cxn modelId="{58B60670-6C5B-45F5-ADA3-6DFA88CFB438}" srcId="{1DF11DC1-6F70-4475-AE58-3BF3FDEFD775}" destId="{9BB48DAE-8473-43CC-B44B-7558182184BA}" srcOrd="2" destOrd="0" parTransId="{00C6B977-9F3A-4D0A-9A84-1FE7B1CCA304}" sibTransId="{F4A58C09-6F52-46E1-ADC7-36FE8E566C9F}"/>
    <dgm:cxn modelId="{296EEB8D-72CC-401E-8896-087C254175CD}" type="presOf" srcId="{763E3D49-ED6C-4787-986B-870B927EF9B0}" destId="{7004F45D-2A2E-4410-8DDA-5AA5FD063D87}" srcOrd="1" destOrd="0" presId="urn:microsoft.com/office/officeart/2005/8/layout/vProcess5"/>
    <dgm:cxn modelId="{6F3BB76A-0392-4FDD-A5C2-A7A6D3E3F323}" type="presOf" srcId="{9D714F23-5BE5-42E1-9B0A-689A263D41E9}" destId="{76B96201-A886-434E-AE70-9142C5214A44}" srcOrd="0" destOrd="0" presId="urn:microsoft.com/office/officeart/2005/8/layout/vProcess5"/>
    <dgm:cxn modelId="{A42E4ED3-A5F6-4A4F-AF08-4E016023621F}" type="presOf" srcId="{1DF11DC1-6F70-4475-AE58-3BF3FDEFD775}" destId="{B78968F4-F6B1-43DF-B299-7A6AE2574EDC}" srcOrd="0" destOrd="0" presId="urn:microsoft.com/office/officeart/2005/8/layout/vProcess5"/>
    <dgm:cxn modelId="{B25D0877-6AFA-427C-AFB0-DD548B5F267C}" type="presOf" srcId="{437F82F6-44BB-408A-81CF-9996F64E74A6}" destId="{9701088F-36D6-4407-9CAF-8806BB4BE512}" srcOrd="0" destOrd="0" presId="urn:microsoft.com/office/officeart/2005/8/layout/vProcess5"/>
    <dgm:cxn modelId="{05A4C2F0-B47B-42A5-9FFE-11D6C0FD3668}" type="presOf" srcId="{48869563-3C49-4E34-AC29-39A7B5844B54}" destId="{624BE396-28C7-4D4C-BE46-64DA2EE2CD73}" srcOrd="0" destOrd="0" presId="urn:microsoft.com/office/officeart/2005/8/layout/vProcess5"/>
    <dgm:cxn modelId="{F8DB0743-C1FD-47C5-95C0-A326F27AD149}" type="presOf" srcId="{9BB48DAE-8473-43CC-B44B-7558182184BA}" destId="{D5421FB6-C5C1-4E48-A86D-9241D7C8C7BF}" srcOrd="1" destOrd="0" presId="urn:microsoft.com/office/officeart/2005/8/layout/vProcess5"/>
    <dgm:cxn modelId="{9C4B085A-69A2-4CDD-8604-F4044FA56F7F}" type="presOf" srcId="{9BB48DAE-8473-43CC-B44B-7558182184BA}" destId="{3BD14E45-E2FB-4EEC-9A30-0CABF3A92443}" srcOrd="0" destOrd="0" presId="urn:microsoft.com/office/officeart/2005/8/layout/vProcess5"/>
    <dgm:cxn modelId="{536B4DA7-111F-46FF-9192-967AF6D79EE3}" srcId="{1DF11DC1-6F70-4475-AE58-3BF3FDEFD775}" destId="{763E3D49-ED6C-4787-986B-870B927EF9B0}" srcOrd="0" destOrd="0" parTransId="{33636D88-60BC-4406-85F8-87CD23629627}" sibTransId="{437F82F6-44BB-408A-81CF-9996F64E74A6}"/>
    <dgm:cxn modelId="{A101AAF3-A91E-4E77-9D70-23F617B5FB12}" type="presOf" srcId="{9D714F23-5BE5-42E1-9B0A-689A263D41E9}" destId="{5CBB8C67-86C0-4A5A-885B-C5711A3A10E0}" srcOrd="1" destOrd="0" presId="urn:microsoft.com/office/officeart/2005/8/layout/vProcess5"/>
    <dgm:cxn modelId="{9712E3CF-37B9-4E81-A828-7BE1B8C69EE1}" type="presParOf" srcId="{B78968F4-F6B1-43DF-B299-7A6AE2574EDC}" destId="{DA251555-F258-4D79-B034-12004E75308A}" srcOrd="0" destOrd="0" presId="urn:microsoft.com/office/officeart/2005/8/layout/vProcess5"/>
    <dgm:cxn modelId="{63C16985-599C-4763-A08B-84D6017555E6}" type="presParOf" srcId="{B78968F4-F6B1-43DF-B299-7A6AE2574EDC}" destId="{FF22C7B0-9CF9-409A-875C-7935710B6669}" srcOrd="1" destOrd="0" presId="urn:microsoft.com/office/officeart/2005/8/layout/vProcess5"/>
    <dgm:cxn modelId="{A98667FB-CF22-4068-8E92-EE20BC907A73}" type="presParOf" srcId="{B78968F4-F6B1-43DF-B299-7A6AE2574EDC}" destId="{76B96201-A886-434E-AE70-9142C5214A44}" srcOrd="2" destOrd="0" presId="urn:microsoft.com/office/officeart/2005/8/layout/vProcess5"/>
    <dgm:cxn modelId="{F37DD0A0-9D1A-4AF6-974D-86A2185304F4}" type="presParOf" srcId="{B78968F4-F6B1-43DF-B299-7A6AE2574EDC}" destId="{3BD14E45-E2FB-4EEC-9A30-0CABF3A92443}" srcOrd="3" destOrd="0" presId="urn:microsoft.com/office/officeart/2005/8/layout/vProcess5"/>
    <dgm:cxn modelId="{4E95EEF6-1ECF-4E01-AAA5-F11E183BBE3F}" type="presParOf" srcId="{B78968F4-F6B1-43DF-B299-7A6AE2574EDC}" destId="{9701088F-36D6-4407-9CAF-8806BB4BE512}" srcOrd="4" destOrd="0" presId="urn:microsoft.com/office/officeart/2005/8/layout/vProcess5"/>
    <dgm:cxn modelId="{5D1A6555-2226-47E3-AF7C-9A847E3D8AD6}" type="presParOf" srcId="{B78968F4-F6B1-43DF-B299-7A6AE2574EDC}" destId="{624BE396-28C7-4D4C-BE46-64DA2EE2CD73}" srcOrd="5" destOrd="0" presId="urn:microsoft.com/office/officeart/2005/8/layout/vProcess5"/>
    <dgm:cxn modelId="{2B577C3F-6EDA-41A8-A5A0-2275708B3B5B}" type="presParOf" srcId="{B78968F4-F6B1-43DF-B299-7A6AE2574EDC}" destId="{7004F45D-2A2E-4410-8DDA-5AA5FD063D87}" srcOrd="6" destOrd="0" presId="urn:microsoft.com/office/officeart/2005/8/layout/vProcess5"/>
    <dgm:cxn modelId="{0F9D772C-0284-4B60-8064-3E8DA80BFA6A}" type="presParOf" srcId="{B78968F4-F6B1-43DF-B299-7A6AE2574EDC}" destId="{5CBB8C67-86C0-4A5A-885B-C5711A3A10E0}" srcOrd="7" destOrd="0" presId="urn:microsoft.com/office/officeart/2005/8/layout/vProcess5"/>
    <dgm:cxn modelId="{2225ECDB-B8F3-489B-B92D-04283B0066E9}" type="presParOf" srcId="{B78968F4-F6B1-43DF-B299-7A6AE2574EDC}" destId="{D5421FB6-C5C1-4E48-A86D-9241D7C8C7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2C7B0-9CF9-409A-875C-7935710B6669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Government Fuel Economy &amp; Emission Mandates</a:t>
          </a:r>
          <a:endParaRPr lang="en-US" sz="2800" kern="1200" dirty="0"/>
        </a:p>
      </dsp:txBody>
      <dsp:txXfrm>
        <a:off x="39768" y="39768"/>
        <a:ext cx="5530000" cy="1278252"/>
      </dsp:txXfrm>
    </dsp:sp>
    <dsp:sp modelId="{76B96201-A886-434E-AE70-9142C5214A44}">
      <dsp:nvSpPr>
        <dsp:cNvPr id="0" name=""/>
        <dsp:cNvSpPr/>
      </dsp:nvSpPr>
      <dsp:spPr>
        <a:xfrm>
          <a:off x="685772" y="1600204"/>
          <a:ext cx="6995160" cy="135778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Changes in Equipment Design &amp; Hardware</a:t>
          </a:r>
          <a:endParaRPr lang="en-US" sz="2800" kern="1200" dirty="0"/>
        </a:p>
      </dsp:txBody>
      <dsp:txXfrm>
        <a:off x="725540" y="1639972"/>
        <a:ext cx="5415841" cy="1278252"/>
      </dsp:txXfrm>
    </dsp:sp>
    <dsp:sp modelId="{3BD14E45-E2FB-4EEC-9A30-0CABF3A92443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Changes in Fuels &amp; Lubricants</a:t>
          </a:r>
        </a:p>
      </dsp:txBody>
      <dsp:txXfrm>
        <a:off x="1274207" y="3207942"/>
        <a:ext cx="5415841" cy="1278252"/>
      </dsp:txXfrm>
    </dsp:sp>
    <dsp:sp modelId="{9701088F-36D6-4407-9CAF-8806BB4BE512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11173" y="1029656"/>
        <a:ext cx="485410" cy="664128"/>
      </dsp:txXfrm>
    </dsp:sp>
    <dsp:sp modelId="{624BE396-28C7-4D4C-BE46-64DA2EE2CD7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89142D-7B1F-43A3-95D6-ED74FBAA5CC5}" type="datetimeFigureOut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1E8896-AFFD-4249-B425-4742C105D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2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2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7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8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4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4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0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3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70" indent="-169770" defTabSz="905447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3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8896-AFFD-4249-B425-4742C105D1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4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 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082675" y="1944688"/>
            <a:ext cx="0" cy="360362"/>
          </a:xfrm>
          <a:prstGeom prst="line">
            <a:avLst/>
          </a:prstGeom>
          <a:noFill/>
          <a:ln w="19050">
            <a:solidFill>
              <a:srgbClr val="3F903A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849120"/>
            <a:ext cx="7772400" cy="557784"/>
          </a:xfrm>
        </p:spPr>
        <p:txBody>
          <a:bodyPr>
            <a:normAutofit/>
          </a:bodyPr>
          <a:lstStyle>
            <a:lvl1pPr algn="l"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04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7B60-0ECB-4F80-845F-C6736B05D8BC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853F-004B-495E-9C4C-4A0A21CBC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D546-3AE3-453F-97BA-409A4F7B6334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10CC-46C6-4BEF-925F-F4E65AD61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FEF6-DE0E-48CF-A3F5-0AC7B31A641F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5C2B-1438-418F-9FD2-27251682B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30FB-B9B1-4260-8C68-3FB4D6C3726B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F02-2F94-44B3-B7C7-C96B1F75A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3337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3337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45FE-EA3A-44E1-9C65-F3D8A0E2DBA8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3995-72C5-4DAB-87C8-32A136589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D4C9-A251-4C61-8B3D-1631B63D83E5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76D9-7363-4CBA-8776-75BB7B3C4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634-041A-4109-B0DE-BD3D0DE1681A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697A-80C9-4ADE-A1AA-DB966D1E6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A7F0-792B-4B55-A81C-F5F205F13EF1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D308-9C96-4805-8B1D-25F2A15641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1470-F543-4845-BD94-0E07E4C5137B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CE10-2706-48E0-8C17-7DBBA0FB3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8D6B-40A4-4111-A06F-CBC99D325337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4919-8E91-4CDA-BD06-4BB182895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fton Passion for Solutions COLOUR [300dpi]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2813" y="6334125"/>
            <a:ext cx="2624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Foote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99163"/>
            <a:ext cx="21050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Right Banner.jpg"/>
          <p:cNvPicPr>
            <a:picLocks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18588" y="0"/>
            <a:ext cx="1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3216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00" y="658495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9946-18DF-4671-8DA9-D918DB5E5BE2}" type="datetime1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92075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4C6A00-B1EC-44D4-928B-CB1A5717E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304800" y="279400"/>
            <a:ext cx="0" cy="642938"/>
          </a:xfrm>
          <a:prstGeom prst="line">
            <a:avLst/>
          </a:prstGeom>
          <a:noFill/>
          <a:ln w="19050">
            <a:solidFill>
              <a:srgbClr val="3F903A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E66A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66A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200" b="1" kern="1200">
          <a:solidFill>
            <a:srgbClr val="3E66A1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 3" pitchFamily="18" charset="2"/>
        <a:buChar char=""/>
        <a:defRPr sz="20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66800" y="1849438"/>
            <a:ext cx="7772400" cy="557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dirty="0" smtClean="0">
                <a:latin typeface="Arial" charset="0"/>
                <a:cs typeface="Arial" charset="0"/>
              </a:rPr>
              <a:t/>
            </a:r>
            <a:br>
              <a:rPr lang="en-US" sz="3100" dirty="0" smtClean="0">
                <a:latin typeface="Arial" charset="0"/>
                <a:cs typeface="Arial" charset="0"/>
              </a:rPr>
            </a:br>
            <a:r>
              <a:rPr lang="en-US" sz="2700" dirty="0" smtClean="0">
                <a:latin typeface="Arial" charset="0"/>
                <a:cs typeface="Arial" charset="0"/>
              </a:rPr>
              <a:t>Drivers Impacting the Lubricant Industry</a:t>
            </a:r>
            <a:r>
              <a:rPr lang="en-US" sz="3100" dirty="0" smtClean="0">
                <a:latin typeface="Arial" charset="0"/>
                <a:cs typeface="Arial" charset="0"/>
              </a:rPr>
              <a:t/>
            </a:r>
            <a:br>
              <a:rPr lang="en-US" sz="3100" dirty="0" smtClean="0">
                <a:latin typeface="Arial" charset="0"/>
                <a:cs typeface="Arial" charset="0"/>
              </a:rPr>
            </a:br>
            <a:endParaRPr lang="en-US" sz="2000" i="1" dirty="0" smtClean="0">
              <a:latin typeface="Arial" charset="0"/>
              <a:cs typeface="Arial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82675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Afton Chemical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Phil Ames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PC-11: Effects on Engine Oil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6637"/>
            <a:ext cx="8229600" cy="4525963"/>
          </a:xfrm>
        </p:spPr>
        <p:txBody>
          <a:bodyPr/>
          <a:lstStyle/>
          <a:p>
            <a:endParaRPr lang="en-US" b="0" dirty="0" smtClean="0"/>
          </a:p>
          <a:p>
            <a:r>
              <a:rPr lang="en-US" b="0" dirty="0" smtClean="0"/>
              <a:t>Fuel economy</a:t>
            </a:r>
          </a:p>
          <a:p>
            <a:r>
              <a:rPr lang="en-US" b="0" dirty="0" smtClean="0"/>
              <a:t>Long oil drains</a:t>
            </a:r>
          </a:p>
          <a:p>
            <a:r>
              <a:rPr lang="en-US" b="0" dirty="0" smtClean="0"/>
              <a:t>Oxidation stability</a:t>
            </a:r>
          </a:p>
          <a:p>
            <a:r>
              <a:rPr lang="en-US" b="0" dirty="0" smtClean="0"/>
              <a:t>Aeration control</a:t>
            </a:r>
          </a:p>
          <a:p>
            <a:r>
              <a:rPr lang="en-US" b="0" dirty="0" smtClean="0"/>
              <a:t>Shear stability</a:t>
            </a:r>
          </a:p>
          <a:p>
            <a:r>
              <a:rPr lang="en-US" b="0" dirty="0" smtClean="0"/>
              <a:t>Biodiesel compatibility</a:t>
            </a:r>
          </a:p>
          <a:p>
            <a:r>
              <a:rPr lang="en-US" b="0" dirty="0" smtClean="0"/>
              <a:t>Wear protection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572000" cy="3429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62259"/>
            <a:ext cx="2573578" cy="15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137409" y="472440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5 new tests requested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Mack T-13 Wear/Oxidation Test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DDC/Daimler Scuffing Test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CAT C-13 Aeration Test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Oxidation Test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Shear Stability Test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#1 Driver for NA PCMO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925167"/>
              </p:ext>
            </p:extLst>
          </p:nvPr>
        </p:nvGraphicFramePr>
        <p:xfrm>
          <a:off x="304800" y="1295400"/>
          <a:ext cx="6781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62800" y="26670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~ 250 grams per mile of CO</a:t>
            </a:r>
            <a:r>
              <a:rPr lang="en-US" sz="1200" baseline="-25000" dirty="0"/>
              <a:t>2</a:t>
            </a:r>
            <a:r>
              <a:rPr lang="en-US" sz="1200" dirty="0"/>
              <a:t> in </a:t>
            </a:r>
            <a:r>
              <a:rPr lang="en-US" sz="1200" dirty="0" smtClean="0"/>
              <a:t>2017</a:t>
            </a:r>
          </a:p>
          <a:p>
            <a:pPr algn="ctr" eaLnBrk="1" hangingPunct="1"/>
            <a:r>
              <a:rPr lang="en-US" sz="1200" dirty="0" smtClean="0"/>
              <a:t>35.5 mpg</a:t>
            </a:r>
            <a:endParaRPr lang="en-US" sz="12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162800" y="19812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~ 163 grams per mile of CO</a:t>
            </a:r>
            <a:r>
              <a:rPr lang="en-US" sz="1200" baseline="-25000" dirty="0"/>
              <a:t>2</a:t>
            </a:r>
            <a:r>
              <a:rPr lang="en-US" sz="1200" dirty="0"/>
              <a:t> in </a:t>
            </a:r>
            <a:r>
              <a:rPr lang="en-US" sz="1200" dirty="0" smtClean="0"/>
              <a:t>2025</a:t>
            </a:r>
          </a:p>
          <a:p>
            <a:pPr algn="ctr" eaLnBrk="1" hangingPunct="1"/>
            <a:r>
              <a:rPr lang="en-US" sz="1200" dirty="0" smtClean="0"/>
              <a:t>52.5 mpg</a:t>
            </a:r>
            <a:endParaRPr lang="en-US" sz="1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877050" y="3429000"/>
            <a:ext cx="217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Fleet average is </a:t>
            </a:r>
            <a:r>
              <a:rPr lang="en-US" sz="1200" dirty="0" smtClean="0"/>
              <a:t>~340 </a:t>
            </a:r>
            <a:r>
              <a:rPr lang="en-US" sz="1200" dirty="0"/>
              <a:t>grams per mile </a:t>
            </a:r>
            <a:r>
              <a:rPr lang="en-US" sz="1200" dirty="0" smtClean="0"/>
              <a:t> of </a:t>
            </a:r>
            <a:r>
              <a:rPr lang="en-US" sz="1200" dirty="0"/>
              <a:t>CO</a:t>
            </a:r>
            <a:r>
              <a:rPr lang="en-US" sz="1200" baseline="-25000" dirty="0"/>
              <a:t>2</a:t>
            </a:r>
            <a:r>
              <a:rPr lang="en-US" sz="1200" dirty="0"/>
              <a:t> today (</a:t>
            </a:r>
            <a:r>
              <a:rPr lang="en-US" sz="1200" dirty="0" smtClean="0"/>
              <a:t>29.7mpg in 2012) </a:t>
            </a:r>
            <a:endParaRPr lang="en-US" sz="1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719888" y="12954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/>
              <a:t>Coordinated EPA Greenhouse </a:t>
            </a:r>
            <a:r>
              <a:rPr lang="en-US" sz="1200" b="1" u="sng" dirty="0"/>
              <a:t>Gas Standards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43650" y="2145127"/>
            <a:ext cx="819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1" y="2895600"/>
            <a:ext cx="16001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543800" y="597455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/>
              <a:t>Source:  NHTSA.gov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4953000"/>
            <a:ext cx="4648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General Passenger Car Trend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4920"/>
            <a:ext cx="4648200" cy="4525963"/>
          </a:xfrm>
        </p:spPr>
        <p:txBody>
          <a:bodyPr/>
          <a:lstStyle/>
          <a:p>
            <a:r>
              <a:rPr lang="en-US" sz="1600" b="0" dirty="0" smtClean="0">
                <a:latin typeface="Arial" charset="0"/>
                <a:cs typeface="Arial" charset="0"/>
              </a:rPr>
              <a:t>Engines will get smaller &amp; more efficient</a:t>
            </a:r>
          </a:p>
          <a:p>
            <a:r>
              <a:rPr lang="en-US" sz="1600" b="0" dirty="0" smtClean="0">
                <a:latin typeface="Arial" charset="0"/>
                <a:cs typeface="Arial" charset="0"/>
              </a:rPr>
              <a:t>Engines will be more flexible in operation for better overall fuel efficiency</a:t>
            </a:r>
          </a:p>
          <a:p>
            <a:r>
              <a:rPr lang="en-US" sz="1600" b="0" dirty="0" smtClean="0">
                <a:latin typeface="Arial" charset="0"/>
                <a:cs typeface="Arial" charset="0"/>
              </a:rPr>
              <a:t>Direct injection gasoline designs will become more common </a:t>
            </a:r>
          </a:p>
          <a:p>
            <a:pPr lvl="1"/>
            <a:r>
              <a:rPr lang="en-US" sz="1400" dirty="0" smtClean="0">
                <a:latin typeface="Arial" charset="0"/>
                <a:cs typeface="Arial" charset="0"/>
              </a:rPr>
              <a:t>&gt;30% of market by 2015</a:t>
            </a:r>
          </a:p>
          <a:p>
            <a:r>
              <a:rPr lang="en-US" sz="1600" b="0" dirty="0" smtClean="0">
                <a:latin typeface="Arial" charset="0"/>
                <a:cs typeface="Arial" charset="0"/>
              </a:rPr>
              <a:t>Light duty diesel use will increase but with minimal market impact projected</a:t>
            </a:r>
          </a:p>
          <a:p>
            <a:r>
              <a:rPr lang="en-US" sz="1600" b="0" dirty="0">
                <a:latin typeface="Arial" charset="0"/>
                <a:cs typeface="Arial" charset="0"/>
              </a:rPr>
              <a:t>Transmissions will get smaller, lighter viscosity, dual clutch, more gears</a:t>
            </a:r>
          </a:p>
          <a:p>
            <a:endParaRPr lang="en-US" sz="1600" b="0" dirty="0">
              <a:latin typeface="Arial" charset="0"/>
              <a:cs typeface="Arial" charset="0"/>
            </a:endParaRPr>
          </a:p>
          <a:p>
            <a:r>
              <a:rPr lang="en-US" sz="1600" b="0" dirty="0" smtClean="0">
                <a:latin typeface="Arial" charset="0"/>
                <a:cs typeface="Arial" charset="0"/>
              </a:rPr>
              <a:t>Oils will have increased operational stress and longer application life</a:t>
            </a:r>
          </a:p>
          <a:p>
            <a:pPr marL="0" indent="0" algn="ctr">
              <a:buNone/>
            </a:pPr>
            <a:endParaRPr lang="en-US" sz="1600" b="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6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OEM’s will promote use of technology to improve combustion efficiency – and fuel economy – and expect advanced lubricant technology to ensure no warranty problems for these new designs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657600" cy="273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GF-6 Update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8229600" cy="4525963"/>
          </a:xfrm>
        </p:spPr>
        <p:txBody>
          <a:bodyPr/>
          <a:lstStyle/>
          <a:p>
            <a:r>
              <a:rPr lang="en-US" sz="1800" b="0" dirty="0">
                <a:latin typeface="Arial" charset="0"/>
                <a:cs typeface="Arial" charset="0"/>
              </a:rPr>
              <a:t>API First License Date – September 30, 2016</a:t>
            </a:r>
          </a:p>
          <a:p>
            <a:endParaRPr lang="en-US" sz="1000" b="0" dirty="0" smtClean="0">
              <a:latin typeface="Arial" charset="0"/>
              <a:cs typeface="Arial" charset="0"/>
            </a:endParaRPr>
          </a:p>
          <a:p>
            <a:r>
              <a:rPr lang="en-US" sz="1800" b="0" dirty="0" smtClean="0">
                <a:latin typeface="Arial" charset="0"/>
                <a:cs typeface="Arial" charset="0"/>
              </a:rPr>
              <a:t>ILSAC GF-6 development has been initiated</a:t>
            </a:r>
          </a:p>
          <a:p>
            <a:pPr lvl="1"/>
            <a:r>
              <a:rPr lang="en-US" sz="1600" dirty="0" smtClean="0">
                <a:latin typeface="Arial" charset="0"/>
                <a:cs typeface="Arial" charset="0"/>
              </a:rPr>
              <a:t>GF-6A for current ILSAC grades</a:t>
            </a:r>
          </a:p>
          <a:p>
            <a:pPr lvl="1"/>
            <a:r>
              <a:rPr lang="en-US" sz="1600" b="0" dirty="0" smtClean="0">
                <a:latin typeface="Arial" charset="0"/>
                <a:cs typeface="Arial" charset="0"/>
              </a:rPr>
              <a:t>GF-6B for new low HTHS grades for Japanese engines (0W-16)</a:t>
            </a:r>
          </a:p>
          <a:p>
            <a:pPr lvl="1"/>
            <a:endParaRPr lang="en-US" sz="1000" b="0" dirty="0">
              <a:latin typeface="Arial" charset="0"/>
              <a:cs typeface="Arial" charset="0"/>
            </a:endParaRPr>
          </a:p>
          <a:p>
            <a:r>
              <a:rPr lang="en-US" sz="1800" b="0" dirty="0" smtClean="0">
                <a:latin typeface="Arial" charset="0"/>
                <a:cs typeface="Arial" charset="0"/>
              </a:rPr>
              <a:t>Draft specification highlights:</a:t>
            </a:r>
          </a:p>
          <a:p>
            <a:pPr lvl="1"/>
            <a:r>
              <a:rPr lang="en-US" sz="1600" dirty="0" smtClean="0">
                <a:latin typeface="Arial" charset="0"/>
                <a:cs typeface="Arial" charset="0"/>
              </a:rPr>
              <a:t>Improved cleanliness (WPD improvement in </a:t>
            </a:r>
            <a:r>
              <a:rPr lang="en-US" sz="1600" dirty="0" err="1" smtClean="0">
                <a:latin typeface="Arial" charset="0"/>
                <a:cs typeface="Arial" charset="0"/>
              </a:rPr>
              <a:t>Seq</a:t>
            </a:r>
            <a:r>
              <a:rPr lang="en-US" sz="1600" dirty="0" smtClean="0">
                <a:latin typeface="Arial" charset="0"/>
                <a:cs typeface="Arial" charset="0"/>
              </a:rPr>
              <a:t> IIIG)</a:t>
            </a:r>
          </a:p>
          <a:p>
            <a:pPr lvl="1"/>
            <a:r>
              <a:rPr lang="en-US" sz="1600" b="0" dirty="0" smtClean="0">
                <a:latin typeface="Arial" charset="0"/>
                <a:cs typeface="Arial" charset="0"/>
              </a:rPr>
              <a:t>Improved viscosity </a:t>
            </a:r>
            <a:r>
              <a:rPr lang="en-US" sz="1600" dirty="0" smtClean="0">
                <a:latin typeface="Arial" charset="0"/>
                <a:cs typeface="Arial" charset="0"/>
              </a:rPr>
              <a:t>control  (</a:t>
            </a:r>
            <a:r>
              <a:rPr lang="en-US" sz="1600" dirty="0" err="1" smtClean="0">
                <a:latin typeface="Arial" charset="0"/>
                <a:cs typeface="Arial" charset="0"/>
              </a:rPr>
              <a:t>Pvis</a:t>
            </a:r>
            <a:r>
              <a:rPr lang="en-US" sz="1600" dirty="0" smtClean="0">
                <a:latin typeface="Arial" charset="0"/>
                <a:cs typeface="Arial" charset="0"/>
              </a:rPr>
              <a:t> improvement in </a:t>
            </a:r>
            <a:r>
              <a:rPr lang="en-US" sz="1600" dirty="0" err="1" smtClean="0">
                <a:latin typeface="Arial" charset="0"/>
                <a:cs typeface="Arial" charset="0"/>
              </a:rPr>
              <a:t>Seq</a:t>
            </a:r>
            <a:r>
              <a:rPr lang="en-US" sz="1600" dirty="0" smtClean="0">
                <a:latin typeface="Arial" charset="0"/>
                <a:cs typeface="Arial" charset="0"/>
              </a:rPr>
              <a:t> IIIG)</a:t>
            </a:r>
            <a:endParaRPr lang="en-US" sz="1600" b="0" dirty="0" smtClean="0">
              <a:latin typeface="Arial" charset="0"/>
              <a:cs typeface="Arial" charset="0"/>
            </a:endParaRPr>
          </a:p>
          <a:p>
            <a:pPr lvl="1"/>
            <a:r>
              <a:rPr lang="en-US" sz="1600" dirty="0" smtClean="0">
                <a:latin typeface="Arial" charset="0"/>
                <a:cs typeface="Arial" charset="0"/>
              </a:rPr>
              <a:t>Significantly improved fuel economy performance (0.5% for each stage FEI)</a:t>
            </a:r>
          </a:p>
          <a:p>
            <a:pPr lvl="1"/>
            <a:r>
              <a:rPr lang="en-US" sz="1600" b="0" dirty="0" smtClean="0">
                <a:latin typeface="Arial" charset="0"/>
                <a:cs typeface="Arial" charset="0"/>
              </a:rPr>
              <a:t>Several new performance  requirements proposed:</a:t>
            </a:r>
          </a:p>
          <a:p>
            <a:pPr lvl="2"/>
            <a:r>
              <a:rPr lang="en-US" sz="1400" dirty="0" smtClean="0">
                <a:latin typeface="Arial" charset="0"/>
                <a:cs typeface="Arial" charset="0"/>
              </a:rPr>
              <a:t>Timing chain wear, LSPI</a:t>
            </a:r>
          </a:p>
          <a:p>
            <a:pPr lvl="2"/>
            <a:endParaRPr lang="en-US" sz="1000" b="0" dirty="0">
              <a:latin typeface="Arial" charset="0"/>
              <a:cs typeface="Arial" charset="0"/>
            </a:endParaRPr>
          </a:p>
          <a:p>
            <a:r>
              <a:rPr lang="en-US" sz="1800" b="0" dirty="0" smtClean="0">
                <a:latin typeface="Arial" charset="0"/>
                <a:cs typeface="Arial" charset="0"/>
              </a:rPr>
              <a:t>Test developments underway:</a:t>
            </a:r>
          </a:p>
          <a:p>
            <a:pPr lvl="1"/>
            <a:r>
              <a:rPr lang="en-US" sz="1600" dirty="0" smtClean="0">
                <a:latin typeface="Arial" charset="0"/>
                <a:cs typeface="Arial" charset="0"/>
              </a:rPr>
              <a:t>Sequence IIIH Oxidation – GM or Chrysler</a:t>
            </a:r>
          </a:p>
          <a:p>
            <a:pPr lvl="1"/>
            <a:r>
              <a:rPr lang="en-US" sz="1600" b="0" dirty="0" smtClean="0">
                <a:latin typeface="Arial" charset="0"/>
                <a:cs typeface="Arial" charset="0"/>
              </a:rPr>
              <a:t>Sequence IVB </a:t>
            </a:r>
            <a:r>
              <a:rPr lang="en-US" sz="1600" b="0" dirty="0" err="1" smtClean="0">
                <a:latin typeface="Arial" charset="0"/>
                <a:cs typeface="Arial" charset="0"/>
              </a:rPr>
              <a:t>Valvetrain</a:t>
            </a:r>
            <a:r>
              <a:rPr lang="en-US" sz="1600" b="0" dirty="0" smtClean="0">
                <a:latin typeface="Arial" charset="0"/>
                <a:cs typeface="Arial" charset="0"/>
              </a:rPr>
              <a:t> Wear – Toyota</a:t>
            </a:r>
          </a:p>
          <a:p>
            <a:pPr lvl="1"/>
            <a:r>
              <a:rPr lang="en-US" sz="1600" dirty="0" smtClean="0">
                <a:latin typeface="Arial" charset="0"/>
                <a:cs typeface="Arial" charset="0"/>
              </a:rPr>
              <a:t>Sequence VH Sludge &amp; Timing Chain Wear – Ford </a:t>
            </a:r>
            <a:endParaRPr lang="en-US" sz="1600" dirty="0">
              <a:latin typeface="Arial" charset="0"/>
              <a:cs typeface="Arial" charset="0"/>
            </a:endParaRPr>
          </a:p>
          <a:p>
            <a:pPr lvl="1"/>
            <a:r>
              <a:rPr lang="en-US" sz="1600" dirty="0" smtClean="0">
                <a:latin typeface="Arial" charset="0"/>
                <a:cs typeface="Arial" charset="0"/>
              </a:rPr>
              <a:t>Sequence VIE Fuel Economy – Surveillance Panel</a:t>
            </a:r>
          </a:p>
          <a:p>
            <a:pPr lvl="1"/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Industrial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00" y="3810000"/>
            <a:ext cx="4038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400" dirty="0" smtClean="0"/>
              <a:t>Market Drivers</a:t>
            </a:r>
          </a:p>
          <a:p>
            <a:pPr>
              <a:defRPr/>
            </a:pPr>
            <a:r>
              <a:rPr lang="en-US" sz="1400" b="0" dirty="0" smtClean="0"/>
              <a:t>Tier </a:t>
            </a:r>
            <a:r>
              <a:rPr lang="en-US" sz="1400" b="0" dirty="0"/>
              <a:t>4 emission standards </a:t>
            </a:r>
            <a:r>
              <a:rPr lang="en-US" sz="1400" b="0" dirty="0" smtClean="0"/>
              <a:t>– driving hydraulic </a:t>
            </a:r>
            <a:r>
              <a:rPr lang="en-US" sz="1400" b="0" dirty="0"/>
              <a:t>efficiency </a:t>
            </a:r>
            <a:r>
              <a:rPr lang="en-US" sz="1400" b="0" dirty="0" smtClean="0"/>
              <a:t>increases with mobile equipment OEMs</a:t>
            </a:r>
            <a:endParaRPr lang="en-US" sz="1400" b="0" dirty="0"/>
          </a:p>
          <a:p>
            <a:pPr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r>
              <a:rPr lang="en-US" sz="1400" dirty="0" smtClean="0"/>
              <a:t>Equipment Impacts</a:t>
            </a:r>
            <a:endParaRPr lang="en-US" sz="1400" dirty="0"/>
          </a:p>
          <a:p>
            <a:pPr>
              <a:defRPr/>
            </a:pPr>
            <a:r>
              <a:rPr lang="en-US" sz="1400" b="0" dirty="0"/>
              <a:t>More efficient  pumps</a:t>
            </a:r>
          </a:p>
          <a:p>
            <a:pPr>
              <a:defRPr/>
            </a:pPr>
            <a:r>
              <a:rPr lang="en-US" sz="1400" b="0" dirty="0" smtClean="0"/>
              <a:t>Reduced </a:t>
            </a:r>
            <a:r>
              <a:rPr lang="en-US" sz="1400" b="0" dirty="0"/>
              <a:t>size and weight of equipment</a:t>
            </a:r>
          </a:p>
          <a:p>
            <a:pPr>
              <a:defRPr/>
            </a:pPr>
            <a:r>
              <a:rPr lang="en-US" sz="1400" b="0" dirty="0" smtClean="0"/>
              <a:t>Extended drain intervals</a:t>
            </a:r>
            <a:endParaRPr lang="en-US" sz="1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F2EFB-3AD6-44FC-9B80-06B29D7B31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68417"/>
            <a:ext cx="4648200" cy="24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34" y="1525169"/>
            <a:ext cx="968622" cy="69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7" y="1619910"/>
            <a:ext cx="704321" cy="50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20" y="1659481"/>
            <a:ext cx="593755" cy="42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74" y="1711619"/>
            <a:ext cx="461044" cy="3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43821" y="3409324"/>
            <a:ext cx="1731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Courtesy of Siemens MD</a:t>
            </a:r>
            <a:endParaRPr lang="en-US" sz="9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02729" y="3810000"/>
            <a:ext cx="45650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200" b="1" kern="1200">
                <a:solidFill>
                  <a:srgbClr val="3E66A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 3" pitchFamily="18" charset="2"/>
              <a:buChar char="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 smtClean="0"/>
              <a:t>Lubricant Enablers</a:t>
            </a:r>
          </a:p>
          <a:p>
            <a:pPr>
              <a:defRPr/>
            </a:pPr>
            <a:r>
              <a:rPr lang="en-US" sz="1400" b="0" dirty="0"/>
              <a:t>More shear-stable VII’s for increased efficiency</a:t>
            </a:r>
          </a:p>
          <a:p>
            <a:pPr>
              <a:defRPr/>
            </a:pPr>
            <a:r>
              <a:rPr lang="en-US" sz="1400" b="0" dirty="0"/>
              <a:t>Better seal compatibility at longer drain intervals</a:t>
            </a:r>
          </a:p>
          <a:p>
            <a:pPr>
              <a:defRPr/>
            </a:pPr>
            <a:r>
              <a:rPr lang="en-US" sz="1400" b="0" dirty="0"/>
              <a:t>Higher oxidation stability</a:t>
            </a:r>
          </a:p>
          <a:p>
            <a:pPr>
              <a:defRPr/>
            </a:pPr>
            <a:r>
              <a:rPr lang="en-US" sz="1400" b="0" dirty="0"/>
              <a:t>Better sludge and varnish control for gas turbines</a:t>
            </a:r>
          </a:p>
          <a:p>
            <a:pPr>
              <a:defRPr/>
            </a:pPr>
            <a:r>
              <a:rPr lang="en-US" sz="1400" b="0" dirty="0" smtClean="0"/>
              <a:t>Improved heat transfer formulation styles</a:t>
            </a:r>
            <a:endParaRPr lang="en-US" sz="1400" b="0" dirty="0"/>
          </a:p>
          <a:p>
            <a:pPr marL="571500" lvl="2" indent="0">
              <a:buFont typeface="Arial" charset="0"/>
              <a:buNone/>
              <a:defRPr/>
            </a:pP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regulations driving </a:t>
            </a:r>
          </a:p>
          <a:p>
            <a:pPr lvl="1"/>
            <a:r>
              <a:rPr lang="en-US" dirty="0" smtClean="0"/>
              <a:t>Emissions reductions</a:t>
            </a:r>
          </a:p>
          <a:p>
            <a:pPr lvl="1"/>
            <a:r>
              <a:rPr lang="en-US" dirty="0" smtClean="0"/>
              <a:t>Fuel economy improvements</a:t>
            </a:r>
          </a:p>
          <a:p>
            <a:pPr lvl="1"/>
            <a:r>
              <a:rPr lang="en-US" dirty="0" smtClean="0"/>
              <a:t>Efficiency improvements</a:t>
            </a:r>
          </a:p>
          <a:p>
            <a:r>
              <a:rPr lang="en-US" dirty="0" smtClean="0"/>
              <a:t>Hardware operating conditions becoming more severe</a:t>
            </a:r>
          </a:p>
          <a:p>
            <a:pPr lvl="1"/>
            <a:r>
              <a:rPr lang="en-US" dirty="0" smtClean="0"/>
              <a:t>Smaller sumps</a:t>
            </a:r>
          </a:p>
          <a:p>
            <a:pPr lvl="1"/>
            <a:r>
              <a:rPr lang="en-US" dirty="0" smtClean="0"/>
              <a:t>Higher temperatures </a:t>
            </a:r>
          </a:p>
          <a:p>
            <a:pPr lvl="1"/>
            <a:r>
              <a:rPr lang="en-US" dirty="0" smtClean="0"/>
              <a:t>Higher loads</a:t>
            </a:r>
          </a:p>
          <a:p>
            <a:pPr lvl="1"/>
            <a:r>
              <a:rPr lang="en-US" dirty="0" smtClean="0"/>
              <a:t>Longer drain intervals</a:t>
            </a:r>
          </a:p>
          <a:p>
            <a:r>
              <a:rPr lang="en-US" dirty="0" smtClean="0"/>
              <a:t>Lubricant industry must work closely with OEMs to evolve technologies to enable equipment 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Drivers</a:t>
            </a:r>
          </a:p>
          <a:p>
            <a:pPr lvl="1"/>
            <a:r>
              <a:rPr lang="en-US" dirty="0" smtClean="0"/>
              <a:t>Energy consumption trends</a:t>
            </a:r>
          </a:p>
          <a:p>
            <a:pPr lvl="1"/>
            <a:r>
              <a:rPr lang="en-US" dirty="0" smtClean="0"/>
              <a:t>Government regulations</a:t>
            </a:r>
          </a:p>
          <a:p>
            <a:endParaRPr lang="en-US" dirty="0" smtClean="0"/>
          </a:p>
          <a:p>
            <a:r>
              <a:rPr lang="en-US" dirty="0" smtClean="0"/>
              <a:t>How Can the Lubricant Industry Help?</a:t>
            </a:r>
          </a:p>
          <a:p>
            <a:pPr lvl="1"/>
            <a:r>
              <a:rPr lang="en-US" dirty="0" smtClean="0"/>
              <a:t>Commercial vehicles</a:t>
            </a:r>
          </a:p>
          <a:p>
            <a:pPr lvl="1"/>
            <a:r>
              <a:rPr lang="en-US" dirty="0" smtClean="0"/>
              <a:t>Passenger cars</a:t>
            </a:r>
          </a:p>
          <a:p>
            <a:pPr lvl="1"/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66800"/>
            <a:ext cx="3657600" cy="389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Energy Consumption Trends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Source: 2012 IEA Key Energy Stats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162800" cy="438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9175"/>
            <a:ext cx="4038600" cy="394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1019175"/>
            <a:ext cx="35814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Total fossil fuel from 87% to 81%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Mainly lost share to nuclear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Petroleum derivatives remain the  most important sector for consumption</a:t>
            </a:r>
            <a:endParaRPr lang="en-US" sz="14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613525"/>
            <a:ext cx="8991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6041 0.149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mescp\AppData\Local\Microsoft\Windows\Temporary Internet Files\Content.Outlook\9C5W0G2B\iStock_000006428909Small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2" y="4114800"/>
            <a:ext cx="3816648" cy="25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mescp\AppData\Local\Microsoft\Windows\Temporary Internet Files\Content.Outlook\9C5W0G2B\photo_10946_20090512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92" y="990600"/>
            <a:ext cx="3818078" cy="270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Energy Consumption Issues</a:t>
            </a:r>
            <a:endParaRPr lang="en-US" dirty="0"/>
          </a:p>
        </p:txBody>
      </p:sp>
      <p:pic>
        <p:nvPicPr>
          <p:cNvPr id="2050" name="Picture 2" descr="C:\Users\amescp\AppData\Local\Microsoft\Windows\Temporary Internet Files\Content.IE5\EHDYO9SA\MP90018090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95400"/>
            <a:ext cx="3657600" cy="240182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303337"/>
            <a:ext cx="4419600" cy="4525963"/>
          </a:xfrm>
        </p:spPr>
        <p:txBody>
          <a:bodyPr/>
          <a:lstStyle/>
          <a:p>
            <a:r>
              <a:rPr lang="en-US" dirty="0" smtClean="0"/>
              <a:t>Finite amount of fossil fuel</a:t>
            </a:r>
          </a:p>
          <a:p>
            <a:r>
              <a:rPr lang="en-US" dirty="0" smtClean="0"/>
              <a:t>Health effects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Consumer impacts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drivers for change</a:t>
            </a:r>
            <a:endParaRPr lang="en-US" dirty="0"/>
          </a:p>
          <a:p>
            <a:r>
              <a:rPr lang="en-US" dirty="0" smtClean="0"/>
              <a:t>Government regulation</a:t>
            </a:r>
          </a:p>
          <a:p>
            <a:r>
              <a:rPr lang="en-US" dirty="0" smtClean="0"/>
              <a:t>Energy conservation</a:t>
            </a:r>
          </a:p>
          <a:p>
            <a:r>
              <a:rPr lang="en-US" dirty="0" smtClean="0"/>
              <a:t>Alternative energy sources</a:t>
            </a:r>
          </a:p>
          <a:p>
            <a:endParaRPr lang="en-US" dirty="0" smtClean="0"/>
          </a:p>
        </p:txBody>
      </p:sp>
      <p:pic>
        <p:nvPicPr>
          <p:cNvPr id="2051" name="Picture 3" descr="C:\Users\amescp\AppData\Local\Microsoft\Windows\Temporary Internet Files\Content.IE5\4DRV4Z1P\MP90014911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1828800"/>
            <a:ext cx="3657600" cy="24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escp\AppData\Local\Microsoft\Windows\Temporary Internet Files\Content.IE5\4DRV4Z1P\MP90039964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2286000"/>
            <a:ext cx="3657600" cy="24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escp\AppData\Local\Microsoft\Windows\Temporary Internet Files\Content.IE5\EHDYO9SA\MP90039939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2743201"/>
            <a:ext cx="365903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Key Drivers - Regulations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6966"/>
              </p:ext>
            </p:extLst>
          </p:nvPr>
        </p:nvGraphicFramePr>
        <p:xfrm>
          <a:off x="3810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2C7B0-9CF9-409A-875C-7935710B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1088F-36D6-4407-9CAF-8806BB4B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B96201-A886-434E-AE70-9142C521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4BE396-28C7-4D4C-BE46-64DA2EE2C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14E45-E2FB-4EEC-9A30-0CABF3A92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Commercial Vehicle Key Drivers - Regulations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6188"/>
            <a:ext cx="54102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057400" y="5410200"/>
            <a:ext cx="251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Legacy Regulations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6453188" y="5386388"/>
            <a:ext cx="195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New Regulations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Commercial Vehicle Key Drivers - Regulations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00200"/>
          <a:ext cx="7772400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0600"/>
                <a:gridCol w="914400"/>
                <a:gridCol w="990600"/>
                <a:gridCol w="1066800"/>
                <a:gridCol w="9906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EPA Emission Standards</a:t>
                      </a:r>
                    </a:p>
                    <a:p>
                      <a:pPr algn="ctr"/>
                      <a:r>
                        <a:rPr lang="en-US" sz="1400" b="1" dirty="0" smtClean="0"/>
                        <a:t>(max. grams CO</a:t>
                      </a:r>
                      <a:r>
                        <a:rPr lang="en-US" sz="1400" b="1" baseline="-25000" dirty="0" smtClean="0"/>
                        <a:t>2</a:t>
                      </a:r>
                      <a:r>
                        <a:rPr lang="en-US" sz="1400" b="1" dirty="0" smtClean="0"/>
                        <a:t> / ton-mile)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NHTSA Fuel Consumption Standards (max. gallons / 1,000 ton-mile)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Low Roof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Mid Roof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High Roof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Low Roof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Roof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High Roof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Day Cab Class 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10.2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11.3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11.8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Day Cab Class 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8.4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8.7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Sleeper Class 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1525" y="1133475"/>
            <a:ext cx="44958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MY 2017 Combination Tractor Standards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4191000"/>
          <a:ext cx="6781800" cy="200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752600"/>
                <a:gridCol w="1981200"/>
              </a:tblGrid>
              <a:tr h="5182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Engine</a:t>
                      </a:r>
                      <a:r>
                        <a:rPr lang="en-US" sz="1400" b="1" baseline="0" dirty="0" smtClean="0"/>
                        <a:t> Type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Year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CO2</a:t>
                      </a:r>
                      <a:r>
                        <a:rPr lang="en-US" sz="1400" b="1" baseline="0" dirty="0" smtClean="0"/>
                        <a:t> Emissions (grams / bhp-hr)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Fuel Consumption (gallons / 100 bhp-hr)</a:t>
                      </a:r>
                      <a:endParaRPr lang="en-US" sz="1400" b="1" dirty="0"/>
                    </a:p>
                  </a:txBody>
                  <a:tcPr marT="45727" marB="45727"/>
                </a:tc>
              </a:tr>
              <a:tr h="37089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</a:t>
                      </a:r>
                      <a:r>
                        <a:rPr lang="en-US" sz="1400" b="0" baseline="0" dirty="0" smtClean="0"/>
                        <a:t>HD Engines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2014 (voluntary)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502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4.93</a:t>
                      </a:r>
                      <a:endParaRPr lang="en-US" sz="1400" b="0" dirty="0"/>
                    </a:p>
                  </a:txBody>
                  <a:tcPr marT="45727" marB="45727"/>
                </a:tc>
              </a:tr>
              <a:tr h="370899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2017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487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4.78</a:t>
                      </a:r>
                      <a:endParaRPr lang="en-US" sz="1400" b="0" dirty="0"/>
                    </a:p>
                  </a:txBody>
                  <a:tcPr marT="45727" marB="45727"/>
                </a:tc>
              </a:tr>
              <a:tr h="37089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HHD Engines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2014 (voluntary)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475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4.67</a:t>
                      </a:r>
                      <a:endParaRPr lang="en-US" sz="1400" b="0" dirty="0"/>
                    </a:p>
                  </a:txBody>
                  <a:tcPr marT="45727" marB="45727"/>
                </a:tc>
              </a:tr>
              <a:tr h="370899"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2017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460</a:t>
                      </a:r>
                      <a:endParaRPr lang="en-US" sz="14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4.52</a:t>
                      </a:r>
                      <a:endParaRPr lang="en-US" sz="1400" b="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4700" y="3754438"/>
            <a:ext cx="4495800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Engine Standards for Tractor Installations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8991600" cy="244475"/>
          </a:xfrm>
        </p:spPr>
        <p:txBody>
          <a:bodyPr/>
          <a:lstStyle/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PC-11:  The Next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66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Expected First Licensing </a:t>
            </a:r>
            <a:r>
              <a:rPr lang="en-US" dirty="0"/>
              <a:t>Date </a:t>
            </a:r>
            <a:r>
              <a:rPr lang="en-US" dirty="0" smtClean="0"/>
              <a:t>January </a:t>
            </a:r>
            <a:r>
              <a:rPr lang="en-US" dirty="0"/>
              <a:t>1, </a:t>
            </a:r>
            <a:r>
              <a:rPr lang="en-US" dirty="0" smtClean="0"/>
              <a:t>2016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Driven </a:t>
            </a:r>
            <a:r>
              <a:rPr lang="en-US" dirty="0"/>
              <a:t>by changes in engine technology to meet emissions, renewable and fuel economy standards to meet CO2 and other GHG </a:t>
            </a:r>
            <a:r>
              <a:rPr lang="en-US" dirty="0" smtClean="0"/>
              <a:t>emissions</a:t>
            </a:r>
          </a:p>
          <a:p>
            <a:pPr lvl="1">
              <a:defRPr/>
            </a:pPr>
            <a:r>
              <a:rPr lang="en-US" dirty="0" smtClean="0"/>
              <a:t>Engine </a:t>
            </a:r>
            <a:r>
              <a:rPr lang="en-US" dirty="0"/>
              <a:t>Test Obsolescence (Hardware Becoming </a:t>
            </a:r>
            <a:r>
              <a:rPr lang="en-US" dirty="0" smtClean="0"/>
              <a:t>Unavailable)</a:t>
            </a:r>
            <a:endParaRPr lang="en-GB" dirty="0" smtClean="0"/>
          </a:p>
          <a:p>
            <a:pPr lvl="1">
              <a:defRPr/>
            </a:pPr>
            <a:endParaRPr lang="en-GB" sz="1800" dirty="0"/>
          </a:p>
          <a:p>
            <a:r>
              <a:rPr lang="en-US" dirty="0"/>
              <a:t>Two separate and distinct sub-categories: </a:t>
            </a:r>
          </a:p>
          <a:p>
            <a:pPr lvl="1"/>
            <a:r>
              <a:rPr lang="en-US" dirty="0"/>
              <a:t>Higher HTHS </a:t>
            </a:r>
            <a:r>
              <a:rPr lang="en-US" sz="1600" dirty="0"/>
              <a:t>(</a:t>
            </a:r>
            <a:r>
              <a:rPr lang="en-US" sz="1600" dirty="0" smtClean="0"/>
              <a:t>15w-40, </a:t>
            </a:r>
            <a:r>
              <a:rPr lang="en-US" sz="1600" dirty="0"/>
              <a:t>3.5 </a:t>
            </a:r>
            <a:r>
              <a:rPr lang="en-US" sz="1600" dirty="0" smtClean="0"/>
              <a:t>HTHS</a:t>
            </a:r>
            <a:r>
              <a:rPr lang="en-US" sz="1600" dirty="0"/>
              <a:t>)</a:t>
            </a:r>
            <a:r>
              <a:rPr lang="en-US" dirty="0"/>
              <a:t> – Preserves historical HD viscosity limits and backwards compatibility</a:t>
            </a:r>
          </a:p>
          <a:p>
            <a:pPr lvl="1"/>
            <a:r>
              <a:rPr lang="en-US" dirty="0"/>
              <a:t>Lower HTHS </a:t>
            </a:r>
            <a:r>
              <a:rPr lang="en-US" sz="1600" dirty="0"/>
              <a:t>(10w-30, </a:t>
            </a:r>
            <a:r>
              <a:rPr lang="en-US" sz="1600" dirty="0" smtClean="0"/>
              <a:t>3.0 </a:t>
            </a:r>
            <a:r>
              <a:rPr lang="en-US" sz="1600" dirty="0"/>
              <a:t>HTHS)</a:t>
            </a:r>
            <a:r>
              <a:rPr lang="en-US" dirty="0"/>
              <a:t> – Provides fuel efficiency benefits while maintaining equivalent durability</a:t>
            </a:r>
          </a:p>
          <a:p>
            <a:pPr lvl="2"/>
            <a:r>
              <a:rPr lang="en-US" dirty="0"/>
              <a:t>Manufacturers will determine applicability and backwards compatibility</a:t>
            </a:r>
          </a:p>
          <a:p>
            <a:endParaRPr lang="en-US" dirty="0"/>
          </a:p>
          <a:p>
            <a:pPr marL="342900" lvl="1" indent="0">
              <a:buNone/>
              <a:defRPr/>
            </a:pPr>
            <a:endParaRPr lang="en-GB" sz="1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667500"/>
            <a:ext cx="7315200" cy="152401"/>
          </a:xfrm>
        </p:spPr>
        <p:txBody>
          <a:bodyPr/>
          <a:lstStyle/>
          <a:p>
            <a:r>
              <a:rPr lang="en-US" sz="700" dirty="0" smtClean="0">
                <a:solidFill>
                  <a:prstClr val="black">
                    <a:tint val="75000"/>
                  </a:prstClr>
                </a:solidFill>
              </a:rPr>
              <a:t>Confidential and Proprietary. This document should not be copied, shared, or reproduced in any media without the express written permission of Afton Chemical Corporation</a:t>
            </a:r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575920"/>
            <a:ext cx="8915399" cy="1282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Overall, PC-11 will have similar tests to CJ-4, but will define a higher performance oil for conventional grades and introduce low HTHS heavy-duty oils for fuel economy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13525"/>
            <a:ext cx="8991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smtClean="0">
                <a:solidFill>
                  <a:schemeClr val="accent2"/>
                </a:solidFill>
              </a:rPr>
              <a:t>2012 © Afton Chemical Corporation, All Rights Reserved.  Not to be copied, shared, or reproduced in any media without the express written permission of Afton Chemical Corporation. 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fton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426E"/>
      </a:accent2>
      <a:accent3>
        <a:srgbClr val="009900"/>
      </a:accent3>
      <a:accent4>
        <a:srgbClr val="B2A2C7"/>
      </a:accent4>
      <a:accent5>
        <a:srgbClr val="B3C6D4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1242</Words>
  <Application>Microsoft Office PowerPoint</Application>
  <PresentationFormat>On-screen Show (4:3)</PresentationFormat>
  <Paragraphs>208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Drivers Impacting the Lubricant Industry </vt:lpstr>
      <vt:lpstr>Topics</vt:lpstr>
      <vt:lpstr>Market Drivers</vt:lpstr>
      <vt:lpstr>Global Energy Consumption Trends</vt:lpstr>
      <vt:lpstr>Global Energy Consumption Issues</vt:lpstr>
      <vt:lpstr>Key Drivers - Regulations</vt:lpstr>
      <vt:lpstr>Commercial Vehicle Key Drivers - Regulations</vt:lpstr>
      <vt:lpstr>Commercial Vehicle Key Drivers - Regulations</vt:lpstr>
      <vt:lpstr>PC-11:  The Next Generation</vt:lpstr>
      <vt:lpstr>PC-11: Effects on Engine Oil Requirements</vt:lpstr>
      <vt:lpstr>The #1 Driver for NA PCMO </vt:lpstr>
      <vt:lpstr>General Passenger Car Trend Summary</vt:lpstr>
      <vt:lpstr>GF-6 Update</vt:lpstr>
      <vt:lpstr>Industrial Trends</vt:lpstr>
      <vt:lpstr>Summary</vt:lpstr>
    </vt:vector>
  </TitlesOfParts>
  <Company>New Market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ereiolp</dc:creator>
  <cp:lastModifiedBy>support</cp:lastModifiedBy>
  <cp:revision>272</cp:revision>
  <dcterms:created xsi:type="dcterms:W3CDTF">2009-06-25T17:25:49Z</dcterms:created>
  <dcterms:modified xsi:type="dcterms:W3CDTF">2013-03-07T21:08:37Z</dcterms:modified>
  <cp:contentStatus/>
</cp:coreProperties>
</file>